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3" r:id="rId8"/>
    <p:sldId id="264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308" y="-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057" y="3294523"/>
            <a:ext cx="7112000" cy="193062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Инкассация и перевозка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наличных денежных средств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4121" y="6372130"/>
            <a:ext cx="5002302" cy="48587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Казинцова</a:t>
            </a:r>
            <a:r>
              <a:rPr lang="ru-RU" sz="2400" dirty="0" smtClean="0"/>
              <a:t> Дарья П-43</a:t>
            </a:r>
            <a:endParaRPr lang="ru-RU" sz="2400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2888344" y="638628"/>
            <a:ext cx="3323770" cy="3004459"/>
          </a:xfrm>
          <a:prstGeom prst="hexagon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E:\4 курс\2 семестр\банковские опеерации\инкассация\2-z2-43de69f4-a902-454b-a8c8-35c758e98f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6862" y="1199243"/>
            <a:ext cx="2381250" cy="1905000"/>
          </a:xfrm>
          <a:prstGeom prst="rect">
            <a:avLst/>
          </a:prstGeom>
          <a:noFill/>
        </p:spPr>
      </p:pic>
      <p:sp>
        <p:nvSpPr>
          <p:cNvPr id="10" name="Правильный пятиугольник 9"/>
          <p:cNvSpPr/>
          <p:nvPr/>
        </p:nvSpPr>
        <p:spPr>
          <a:xfrm>
            <a:off x="2206172" y="0"/>
            <a:ext cx="4586514" cy="3976914"/>
          </a:xfrm>
          <a:prstGeom prst="pentagon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813" y="461963"/>
            <a:ext cx="3868340" cy="8239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преимущества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9842" y="1538514"/>
            <a:ext cx="3868340" cy="46511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банк несет полную материальную ответственность перед клиентом за сохранность его денежных средств и ценностей;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своевременно и качественно предоставляет услуги независимо от количества заказов;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инкассация устраняет проблемы клиента, связанные с сохранностью денежной наличности и ценностей при их транспортировке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00122" y="534534"/>
            <a:ext cx="3887391" cy="8239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недостатки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29150" y="1524000"/>
            <a:ext cx="3887391" cy="46656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Размер вознаграждения ???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466" y="0"/>
            <a:ext cx="3868340" cy="84332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Инкассация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673" y="1001590"/>
            <a:ext cx="3868340" cy="368458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осуществляемые на основании договора службами инкассации банков и небанковских кредитно-финансовых организаций сбор ценностей из касс юридических лиц и индивидуальных предпринимателей и сдача их в кассы банков и небанковских кредитно-финансовых организаций.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02773" y="0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Перевозка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2773" y="1002323"/>
            <a:ext cx="3887391" cy="368397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перевозка таких ценностей между банками и небанковскими кредитно-финансовыми организациями, их обособленными и структурными подразделениями, а также доставка таких ценностей клиентам банков и небанковских кредитно-финансовых организаций.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945" y="5213838"/>
            <a:ext cx="714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Предмет</a:t>
            </a:r>
            <a:r>
              <a:rPr lang="ru-RU" dirty="0" smtClean="0">
                <a:solidFill>
                  <a:schemeClr val="bg1"/>
                </a:solidFill>
              </a:rPr>
              <a:t>: наличные денежные средства, платежные инструкции,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драгоценные металлы и драгоценные камни и иные ценности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4 курс\2 семестр\банковские опеерации\инкассация\Новая папка\inkasator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1086" y="3635039"/>
            <a:ext cx="4992914" cy="3222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08681" cy="988889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Банки и НКФО имеют право: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42143"/>
            <a:ext cx="9144000" cy="2841172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приобретать гражданское и служебное оружие и боеприпасы к нему</a:t>
            </a:r>
            <a:r>
              <a:rPr lang="ru-RU" sz="3600" dirty="0" smtClean="0"/>
              <a:t> для использования работниками их служб инкассации и работниками, в обязанности которых входит осуществление перевозки наличных денежных средств, платежных инструкций, драгоценных металлов и драгоценных камней и иных ценностей;</a:t>
            </a:r>
          </a:p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получать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в аренду отдельные типы и модели боевого оружия и боеприпасов к нему </a:t>
            </a:r>
            <a:r>
              <a:rPr lang="ru-RU" sz="3600" dirty="0" smtClean="0"/>
              <a:t>для исполнения работниками службы инкассации возложенных на них обязанностей</a:t>
            </a:r>
            <a:r>
              <a:rPr lang="ru-RU" sz="3600" dirty="0" smtClean="0"/>
              <a:t>.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0286" y="4165600"/>
          <a:ext cx="3802743" cy="2423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2743"/>
              </a:tblGrid>
              <a:tr h="24238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Выдача оружия </a:t>
                      </a:r>
                      <a:r>
                        <a:rPr lang="ru-RU" sz="1400" dirty="0" smtClean="0"/>
                        <a:t>и боеприпасов работникам службы инкассации производится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по решению руководителей банков после прохождения работниками соответствующей подготовки.</a:t>
                      </a:r>
                    </a:p>
                    <a:p>
                      <a:pPr>
                        <a:buNone/>
                      </a:pPr>
                      <a:endParaRPr lang="ru-RU" sz="140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Работники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службы инкассации обеспечиваются форменной одеждой, обувью, снаряжением к оружию и индивидуальными средствами защиты.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4 курс\2 семестр\банковские опеерации\инкассация\Новая папка\410298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685"/>
            <a:ext cx="9247752" cy="6464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91096" cy="98009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Работники службы инкассации имеют право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применять физическую силу</a:t>
            </a:r>
            <a:r>
              <a:rPr lang="ru-RU" dirty="0" smtClean="0"/>
              <a:t>, в том числе боевые приемы борьбы и самообороны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применять оружие </a:t>
            </a:r>
            <a:r>
              <a:rPr lang="ru-RU" dirty="0" smtClean="0"/>
              <a:t>для:</a:t>
            </a:r>
          </a:p>
          <a:p>
            <a:r>
              <a:rPr lang="ru-RU" dirty="0" smtClean="0"/>
              <a:t>защиты наличных денежных средств</a:t>
            </a:r>
          </a:p>
          <a:p>
            <a:r>
              <a:rPr lang="ru-RU" dirty="0" smtClean="0"/>
              <a:t>самозащиты от нападения</a:t>
            </a:r>
          </a:p>
          <a:p>
            <a:r>
              <a:rPr lang="ru-RU" dirty="0" smtClean="0"/>
              <a:t>предотвращения захвата оружия работников службы инкассации;</a:t>
            </a:r>
          </a:p>
          <a:p>
            <a:r>
              <a:rPr lang="ru-RU" dirty="0" smtClean="0"/>
              <a:t>освобождения работников службы инкассации или иных лиц от захвата или удержания их в качестве заложников;</a:t>
            </a:r>
          </a:p>
          <a:p>
            <a:r>
              <a:rPr lang="ru-RU" dirty="0" smtClean="0"/>
              <a:t>задержания лиц, оказывающих вооруженное сопротивление работникам службы инкассации либо отказывающихся выполнить их законные требования о сдаче оружия, если другими способами пресечь их сопротивление или изъять оружие невозможно.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193431" y="1943100"/>
            <a:ext cx="342900" cy="211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87569" y="2561492"/>
            <a:ext cx="342900" cy="211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7392"/>
            <a:ext cx="7886700" cy="116937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Работники службы инкассации </a:t>
            </a:r>
            <a:br>
              <a:rPr lang="ru-RU" sz="3100" dirty="0" smtClean="0"/>
            </a:br>
            <a:r>
              <a:rPr lang="ru-RU" sz="3100" u="sng" dirty="0" smtClean="0"/>
              <a:t>имеют право </a:t>
            </a:r>
            <a:r>
              <a:rPr lang="ru-RU" sz="3100" u="sng" dirty="0" smtClean="0">
                <a:solidFill>
                  <a:srgbClr val="C00000"/>
                </a:solidFill>
              </a:rPr>
              <a:t>использовать</a:t>
            </a:r>
            <a:r>
              <a:rPr lang="ru-RU" sz="3100" u="sng" dirty="0" smtClean="0"/>
              <a:t> оружие для</a:t>
            </a:r>
            <a:r>
              <a:rPr lang="ru-RU" sz="31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подачи сигнала тревоги или вызова помощи;</a:t>
            </a:r>
          </a:p>
          <a:p>
            <a:r>
              <a:rPr lang="ru-RU" dirty="0" smtClean="0"/>
              <a:t>предупреждения о намерении применить оружие;</a:t>
            </a:r>
          </a:p>
          <a:p>
            <a:r>
              <a:rPr lang="ru-RU" dirty="0" smtClean="0"/>
              <a:t>обезвреживания животного, непосредственно угрожающего жизни или здоровью работника службы инкассации и (или) иного гражданина;</a:t>
            </a:r>
          </a:p>
          <a:p>
            <a:r>
              <a:rPr lang="ru-RU" dirty="0" smtClean="0"/>
              <a:t>учебных целей.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Работникам службы инкассации </a:t>
            </a:r>
            <a:r>
              <a:rPr lang="ru-RU" dirty="0" smtClean="0">
                <a:solidFill>
                  <a:srgbClr val="C00000"/>
                </a:solidFill>
              </a:rPr>
              <a:t>запрещается применять или использовать оружие: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значительном скоплении людей</a:t>
            </a:r>
            <a:r>
              <a:rPr lang="ru-RU" dirty="0" smtClean="0"/>
              <a:t>, когда от этого могут пострадать посторонние лица;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направлении огнеопасных, взрывоопасных</a:t>
            </a:r>
            <a:r>
              <a:rPr lang="ru-RU" dirty="0" smtClean="0"/>
              <a:t> либо содержащих сильнодействующие ядовитые вещества складов и хранилищ;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отношении женщин, граждан с явными признаками инвалидности, несовершеннолетних</a:t>
            </a:r>
            <a:r>
              <a:rPr lang="ru-RU" dirty="0" smtClean="0"/>
              <a:t>, когда их возраст очевиден или известен, за исключением случаев совершения указанными гражданами вооруженного либо группового нападения или иных действий, угрожающих жизни или здоровью работников службы инкассации и иных граждан.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bve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878" y="1222941"/>
            <a:ext cx="2409868" cy="57683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4" name="Picture 6" descr="E:\4 курс\2 семестр\банковские опеерации\инкассация\Новая папка\belarus-bank.by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414" y="1219200"/>
            <a:ext cx="3943350" cy="740229"/>
          </a:xfrm>
          <a:prstGeom prst="rect">
            <a:avLst/>
          </a:prstGeom>
          <a:noFill/>
        </p:spPr>
      </p:pic>
      <p:pic>
        <p:nvPicPr>
          <p:cNvPr id="2056" name="Picture 8" descr="E:\4 курс\2 семестр\банковские опеерации\инкассация\Новая папка\logo_belinv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314" y="5174344"/>
            <a:ext cx="3454400" cy="965200"/>
          </a:xfrm>
          <a:prstGeom prst="rect">
            <a:avLst/>
          </a:prstGeom>
          <a:noFill/>
        </p:spPr>
      </p:pic>
      <p:pic>
        <p:nvPicPr>
          <p:cNvPr id="2057" name="Picture 9" descr="E:\4 курс\2 семестр\банковские опеерации\инкассация\Новая папка\bps-sberban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286" y="3526971"/>
            <a:ext cx="3757740" cy="551544"/>
          </a:xfrm>
          <a:prstGeom prst="rect">
            <a:avLst/>
          </a:prstGeom>
          <a:noFill/>
        </p:spPr>
      </p:pic>
      <p:pic>
        <p:nvPicPr>
          <p:cNvPr id="2058" name="Picture 10" descr="E:\4 курс\2 семестр\банковские опеерации\инкассация\Новая папка\скачанные файл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132" y="2161496"/>
            <a:ext cx="3456668" cy="1020046"/>
          </a:xfrm>
          <a:prstGeom prst="rect">
            <a:avLst/>
          </a:prstGeom>
          <a:noFill/>
        </p:spPr>
      </p:pic>
      <p:pic>
        <p:nvPicPr>
          <p:cNvPr id="2061" name="Picture 13" descr="E:\4 курс\2 семестр\банковские опеерации\инкассация\Новая папка\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953" y="4187373"/>
            <a:ext cx="1953683" cy="660400"/>
          </a:xfrm>
          <a:prstGeom prst="rect">
            <a:avLst/>
          </a:prstGeom>
          <a:noFill/>
        </p:spPr>
      </p:pic>
      <p:sp>
        <p:nvSpPr>
          <p:cNvPr id="20" name="Выгнутая влево стрелка 19"/>
          <p:cNvSpPr/>
          <p:nvPr/>
        </p:nvSpPr>
        <p:spPr>
          <a:xfrm>
            <a:off x="246743" y="4005943"/>
            <a:ext cx="711200" cy="856343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62" name="Picture 14" descr="E:\4 курс\2 семестр\банковские опеерации\инкассация\Новая папка\27867_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3629478"/>
            <a:ext cx="4140200" cy="673100"/>
          </a:xfrm>
          <a:prstGeom prst="rect">
            <a:avLst/>
          </a:prstGeom>
          <a:noFill/>
        </p:spPr>
      </p:pic>
      <p:pic>
        <p:nvPicPr>
          <p:cNvPr id="2063" name="Picture 15" descr="E:\4 курс\2 семестр\банковские опеерации\инкассация\Новая папка\logo-mtbank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6057" y="4703013"/>
            <a:ext cx="3274105" cy="875007"/>
          </a:xfrm>
          <a:prstGeom prst="rect">
            <a:avLst/>
          </a:prstGeom>
          <a:noFill/>
        </p:spPr>
      </p:pic>
      <p:pic>
        <p:nvPicPr>
          <p:cNvPr id="2065" name="Picture 17" descr="E:\4 курс\2 семестр\банковские опеерации\инкассация\Новая папка\vtb-bank.by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3771" y="2107505"/>
            <a:ext cx="2555195" cy="1041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4 курс\2 семестр\банковские опеерации\инкассация\Новая папка\license_3_2006-10-2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9200" y="-367372"/>
            <a:ext cx="10551886" cy="74721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4 курс\2 семестр\банковские опеерации\инкассация\Новая папка\plombirator_seal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43" y="5360731"/>
            <a:ext cx="2394857" cy="1497269"/>
          </a:xfrm>
          <a:prstGeom prst="rect">
            <a:avLst/>
          </a:prstGeom>
          <a:noFill/>
        </p:spPr>
      </p:pic>
      <p:pic>
        <p:nvPicPr>
          <p:cNvPr id="3075" name="Picture 3" descr="E:\4 курс\2 семестр\банковские опеерации\инкассация\Новая папка\DSC02994-conv-1000-logo.110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257" y="1892660"/>
            <a:ext cx="4310743" cy="347474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83103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ПОСТАНОВЛЕНИЕ Правления Национального банка Республики Беларусь</a:t>
            </a:r>
            <a:br>
              <a:rPr lang="ru-RU" sz="1100" dirty="0" smtClean="0"/>
            </a:br>
            <a:r>
              <a:rPr lang="ru-RU" sz="1100" dirty="0" smtClean="0"/>
              <a:t> 21 декабря 2006 г. № 211 </a:t>
            </a:r>
            <a:br>
              <a:rPr lang="ru-RU" sz="1100" dirty="0" smtClean="0"/>
            </a:br>
            <a:r>
              <a:rPr lang="ru-RU" sz="1100" dirty="0" smtClean="0"/>
              <a:t> ИНСТРУКЦИЯ по организации кассовой работы в банках и небанковских кредитно- финансовых организациях Республики Беларусь </a:t>
            </a:r>
            <a:endParaRPr lang="ru-RU" sz="11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41830"/>
            <a:ext cx="9144000" cy="3265714"/>
          </a:xfrm>
        </p:spPr>
        <p:txBody>
          <a:bodyPr/>
          <a:lstStyle/>
          <a:p>
            <a:r>
              <a:rPr lang="ru-RU" b="1" dirty="0" smtClean="0"/>
              <a:t>1) Заключение договора и соблюдение необходимых </a:t>
            </a:r>
            <a:r>
              <a:rPr lang="ru-RU" b="1" dirty="0" smtClean="0"/>
              <a:t>мероприятий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График заездов, явочная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карточка+инк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сумка, образцы оттисков пломбиров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dirty="0" smtClean="0"/>
              <a:t>2) Подготовка бригады инкассаторов к выезду 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Формирование  бригады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dirty="0" smtClean="0"/>
              <a:t>3) Предварительные действия организации-заказчика услуг банка 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Подготовка сумки и ведомости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dirty="0" smtClean="0"/>
              <a:t>4) Передача выручки </a:t>
            </a:r>
            <a:r>
              <a:rPr lang="ru-RU" b="1" dirty="0" smtClean="0"/>
              <a:t>инкассаторам</a:t>
            </a:r>
            <a:endParaRPr lang="ru-RU" b="1" dirty="0" smtClean="0"/>
          </a:p>
          <a:p>
            <a:r>
              <a:rPr lang="ru-RU" b="1" dirty="0" smtClean="0"/>
              <a:t>5) Доставка денежной наличности в банк </a:t>
            </a:r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3074" name="Picture 2" descr="E:\4 курс\2 семестр\банковские опеерации\инкассация\Новая папка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87"/>
            <a:ext cx="7135813" cy="1928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53591D-4887-4A45-BA0F-25CBC3389F5C}"/>
</file>

<file path=customXml/itemProps2.xml><?xml version="1.0" encoding="utf-8"?>
<ds:datastoreItem xmlns:ds="http://schemas.openxmlformats.org/officeDocument/2006/customXml" ds:itemID="{565F9CA6-FB0D-4944-87ED-E15807011F6D}"/>
</file>

<file path=customXml/itemProps3.xml><?xml version="1.0" encoding="utf-8"?>
<ds:datastoreItem xmlns:ds="http://schemas.openxmlformats.org/officeDocument/2006/customXml" ds:itemID="{4B5FD487-1363-44EE-B99D-5CC6B06734A9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439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Инкассация и перевозка наличных денежных средств</vt:lpstr>
      <vt:lpstr>Слайд 2</vt:lpstr>
      <vt:lpstr>Банки и НКФО имеют право:</vt:lpstr>
      <vt:lpstr>Слайд 4</vt:lpstr>
      <vt:lpstr>Работники службы инкассации имеют право</vt:lpstr>
      <vt:lpstr>Работники службы инкассации  имеют право использовать оружие для: </vt:lpstr>
      <vt:lpstr>Слайд 7</vt:lpstr>
      <vt:lpstr>Слайд 8</vt:lpstr>
      <vt:lpstr>ПОСТАНОВЛЕНИЕ Правления Национального банка Республики Беларусь  21 декабря 2006 г. № 211   ИНСТРУКЦИЯ по организации кассовой работы в банках и небанковских кредитно- финансовых организациях Республики Беларусь 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Дарья</cp:lastModifiedBy>
  <cp:revision>49</cp:revision>
  <dcterms:created xsi:type="dcterms:W3CDTF">2014-11-21T11:00:06Z</dcterms:created>
  <dcterms:modified xsi:type="dcterms:W3CDTF">2016-04-12T02:16:44Z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